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86" r:id="rId25"/>
    <p:sldId id="287" r:id="rId26"/>
    <p:sldId id="288" r:id="rId27"/>
    <p:sldId id="289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F9A58-7603-4310-A143-A4719249988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FA727-0069-4CED-8A48-3B84080D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1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43508E-6FB0-4141-9DB2-70F5F069D532}" type="datetime1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2A99-48B0-4A40-861F-AB283BCC4C33}" type="datetime1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93AE19A-80B9-463A-8C7A-1B089D4E0350}" type="datetime1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9B1C-DD59-4EB1-A1BD-45184E1D52D8}" type="datetime1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3E1-9C90-4247-9C00-F3005E2BFB89}" type="datetime1">
              <a:rPr lang="en-US" smtClean="0"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5A493D-3FC8-4BD8-8071-ED5EC913EE9B}" type="datetime1">
              <a:rPr lang="en-US" smtClean="0"/>
              <a:t>4/17/2013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B10E66-1098-40DA-9D8C-4672D5BF920D}" type="datetime1">
              <a:rPr lang="en-US" smtClean="0"/>
              <a:t>4/17/2013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474C-A9F7-4CCE-B32B-3584E4D3DA41}" type="datetime1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F4B6-37D6-4F52-9073-3A1E96D1A52A}" type="datetime1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7927-B3EE-4D16-AABD-14053EAA86F8}" type="datetime1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68DC137-99E1-4B5F-87F7-BD0B6A59E9BF}" type="datetime1">
              <a:rPr lang="en-US" smtClean="0"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724E3EBE-68C5-45EE-89C8-06FA328CB552}" type="datetime1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E487118-F298-294B-9887-596CA2290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9</a:t>
            </a:r>
            <a:br>
              <a:rPr lang="en-US" dirty="0" smtClean="0"/>
            </a:br>
            <a:r>
              <a:rPr lang="en-US" sz="2800" dirty="0" smtClean="0"/>
              <a:t>Defining Classes &amp; Creating Objects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 Science Using Ruby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Instantiation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907908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You can instantiate an object of the Account class the same way you create new strings and arrays: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algn="ctr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bob = Account.new(10.00)</a:t>
            </a:r>
          </a:p>
          <a:p>
            <a:pPr algn="ctr">
              <a:buNone/>
            </a:pP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algn="r">
              <a:buNone/>
            </a:pPr>
            <a:r>
              <a:rPr lang="en-US" sz="2600" dirty="0" smtClean="0">
                <a:ea typeface="Courier New" charset="0"/>
                <a:cs typeface="Courier New" charset="0"/>
              </a:rPr>
              <a:t>(Note: You did NOT have to define a Method called “new”. That is done for you by Ruby.)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parameter passed in the parenthesis will become the initial balance of Bob’s account </a:t>
            </a:r>
          </a:p>
          <a:p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algn="ctr"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bob = Account.new(10.00)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Now that we know how to define the Account class, we should consider its functionality:</a:t>
            </a:r>
          </a:p>
          <a:p>
            <a:pPr lvl="1"/>
            <a:r>
              <a:rPr lang="en-US" dirty="0" smtClean="0"/>
              <a:t>What variables do we need?</a:t>
            </a:r>
          </a:p>
          <a:p>
            <a:pPr lvl="1"/>
            <a:r>
              <a:rPr lang="en-US" dirty="0" smtClean="0"/>
              <a:t>What methods would be useful?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No class needs particular variables and methods </a:t>
            </a:r>
          </a:p>
          <a:p>
            <a:pPr lvl="1"/>
            <a:r>
              <a:rPr lang="en-US" dirty="0" smtClean="0"/>
              <a:t>The</a:t>
            </a:r>
            <a:r>
              <a:rPr lang="en-US" b="1" dirty="0" smtClean="0"/>
              <a:t> constructor </a:t>
            </a:r>
            <a:r>
              <a:rPr lang="en-US" dirty="0" smtClean="0"/>
              <a:t>is the exception to this rule</a:t>
            </a:r>
          </a:p>
          <a:p>
            <a:pPr lvl="1"/>
            <a:r>
              <a:rPr lang="en-US" dirty="0" smtClean="0"/>
              <a:t>Classes are used to group </a:t>
            </a:r>
            <a:r>
              <a:rPr lang="en-US" b="1" dirty="0" smtClean="0"/>
              <a:t>functionality</a:t>
            </a:r>
            <a:r>
              <a:rPr lang="en-US" dirty="0" smtClean="0"/>
              <a:t> and </a:t>
            </a:r>
            <a:r>
              <a:rPr lang="en-US" b="1" dirty="0" smtClean="0"/>
              <a:t>data </a:t>
            </a:r>
            <a:r>
              <a:rPr lang="en-US" dirty="0" smtClean="0"/>
              <a:t>associated with it in one compartmentalized structure</a:t>
            </a:r>
          </a:p>
          <a:p>
            <a:pPr lvl="1"/>
            <a:r>
              <a:rPr lang="en-US" dirty="0" smtClean="0"/>
              <a:t>Methods and variables are dictated by this goal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53175" y="6360172"/>
            <a:ext cx="2746307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Account class could use more variables to store information such as: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Phone number</a:t>
            </a:r>
          </a:p>
          <a:p>
            <a:pPr lvl="1"/>
            <a:r>
              <a:rPr lang="en-US" dirty="0" smtClean="0"/>
              <a:t>Social security number</a:t>
            </a:r>
          </a:p>
          <a:p>
            <a:pPr lvl="1"/>
            <a:r>
              <a:rPr lang="en-US" dirty="0" smtClean="0"/>
              <a:t>Minimum required balance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9.3: Account Version #2 </a:t>
            </a:r>
            <a:endParaRPr 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0" y="170385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(balance,name,phone_number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@name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name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79616" y="4133667"/>
            <a:ext cx="359887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We insert two new variables to the class </a:t>
            </a:r>
            <a:endParaRPr lang="en-US" sz="3000" dirty="0"/>
          </a:p>
        </p:txBody>
      </p:sp>
      <p:sp>
        <p:nvSpPr>
          <p:cNvPr id="6" name="Left Bracket 5"/>
          <p:cNvSpPr/>
          <p:nvPr/>
        </p:nvSpPr>
        <p:spPr>
          <a:xfrm>
            <a:off x="544270" y="2151021"/>
            <a:ext cx="336924" cy="1814115"/>
          </a:xfrm>
          <a:prstGeom prst="leftBracket">
            <a:avLst/>
          </a:prstGeom>
          <a:ln w="38100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246218" y="3314805"/>
            <a:ext cx="1269951" cy="1637723"/>
          </a:xfrm>
          <a:prstGeom prst="arc">
            <a:avLst>
              <a:gd name="adj1" fmla="val 7172073"/>
              <a:gd name="adj2" fmla="val 14572303"/>
            </a:avLst>
          </a:prstGeom>
          <a:ln w="38100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9475" y="4498961"/>
            <a:ext cx="18660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C32D2E"/>
                </a:solidFill>
              </a:rPr>
              <a:t>constructor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9.3: Account Version #2  </a:t>
            </a:r>
            <a:endParaRPr lang="en-US" dirty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-284123" y="1765803"/>
            <a:ext cx="102917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@name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name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66978" y="4259627"/>
            <a:ext cx="3996022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urier New"/>
                <a:ea typeface="ＭＳ Ｐゴシック" charset="-128"/>
                <a:cs typeface="Courier New"/>
              </a:rPr>
              <a:t>name</a:t>
            </a:r>
            <a:r>
              <a:rPr lang="en-US" sz="3000" dirty="0" smtClean="0">
                <a:ea typeface="ＭＳ Ｐゴシック" charset="-128"/>
                <a:cs typeface="ＭＳ Ｐゴシック" charset="-128"/>
              </a:rPr>
              <a:t> and </a:t>
            </a:r>
            <a:r>
              <a:rPr lang="en-US" sz="3000" dirty="0" err="1" smtClean="0">
                <a:latin typeface="Courier New"/>
                <a:ea typeface="ＭＳ Ｐゴシック" charset="-128"/>
                <a:cs typeface="Courier New"/>
              </a:rPr>
              <a:t>phone_number</a:t>
            </a:r>
            <a:r>
              <a:rPr lang="en-US" sz="3000" dirty="0" smtClean="0">
                <a:ea typeface="ＭＳ Ｐゴシック" charset="-128"/>
                <a:cs typeface="ＭＳ Ｐゴシック" charset="-128"/>
              </a:rPr>
              <a:t> will help make each instantiation unique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77" y="6407230"/>
            <a:ext cx="2750770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531352" cy="4967371"/>
          </a:xfrm>
        </p:spPr>
        <p:txBody>
          <a:bodyPr>
            <a:normAutofit/>
          </a:bodyPr>
          <a:lstStyle/>
          <a:p>
            <a:r>
              <a:rPr lang="en-US" dirty="0" smtClean="0"/>
              <a:t>New instantiation of an object from the Account class: </a:t>
            </a:r>
          </a:p>
          <a:p>
            <a:pPr marL="0" indent="0" algn="ctr">
              <a:buNone/>
              <a:defRPr/>
            </a:pPr>
            <a:r>
              <a:rPr lang="en-US" sz="2400" dirty="0" smtClean="0">
                <a:latin typeface="Courier New"/>
                <a:cs typeface="Courier New"/>
              </a:rPr>
              <a:t>bob = Account.new(10.00, "Bob", 7166349483)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Regretfully, there is absolutely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nothing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we can do with this class, except for instantiating new objects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It would be useful to have some real functionality (i.e., being able to withdraw and deposit) </a:t>
            </a:r>
            <a:endParaRPr 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9.4: Account Version #3</a:t>
            </a:r>
            <a:endParaRPr lang="en-US" dirty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70126" y="1621940"/>
            <a:ext cx="10128251" cy="517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2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1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@name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name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2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deposit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2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withdraw</a:t>
            </a:r>
            <a:r>
              <a:rPr lang="en-US" sz="2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2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2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2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2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11178" y="6387352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-363538" y="479425"/>
            <a:ext cx="10128251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@name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name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deposit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withdraw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/>
          </a:p>
        </p:txBody>
      </p:sp>
      <p:sp>
        <p:nvSpPr>
          <p:cNvPr id="4" name="Cloud Callout 3"/>
          <p:cNvSpPr/>
          <p:nvPr/>
        </p:nvSpPr>
        <p:spPr>
          <a:xfrm>
            <a:off x="5178425" y="2705100"/>
            <a:ext cx="3092413" cy="1963738"/>
          </a:xfrm>
          <a:prstGeom prst="cloudCallout">
            <a:avLst>
              <a:gd name="adj1" fmla="val -62039"/>
              <a:gd name="adj2" fmla="val -2198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We added two new methods, but they don’t do anything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yet</a:t>
            </a:r>
            <a:endParaRPr lang="en-US" sz="2000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178425" y="3039311"/>
            <a:ext cx="2798132" cy="1963738"/>
          </a:xfrm>
          <a:prstGeom prst="cloudCallout">
            <a:avLst>
              <a:gd name="adj1" fmla="val -62517"/>
              <a:gd name="adj2" fmla="val -3764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Need to implement these two </a:t>
            </a:r>
            <a:r>
              <a:rPr lang="en-US" sz="2000" dirty="0" smtClean="0">
                <a:solidFill>
                  <a:srgbClr val="000000"/>
                </a:solidFill>
              </a:rPr>
              <a:t>methods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Data and Methods: Implementing Methods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Once the details of the Account class are finalized, a programmer can use it without knowing the code</a:t>
            </a:r>
          </a:p>
          <a:p>
            <a:pPr lvl="1"/>
            <a:r>
              <a:rPr lang="en-US" dirty="0" smtClean="0"/>
              <a:t>They only need to know:</a:t>
            </a:r>
          </a:p>
          <a:p>
            <a:pPr lvl="2"/>
            <a:r>
              <a:rPr lang="en-US" dirty="0" smtClean="0">
                <a:ea typeface="ＭＳ Ｐゴシック" charset="-128"/>
              </a:rPr>
              <a:t> Data needed to initialize the class</a:t>
            </a:r>
          </a:p>
          <a:p>
            <a:pPr lvl="2"/>
            <a:r>
              <a:rPr lang="en-US" dirty="0" smtClean="0">
                <a:ea typeface="ＭＳ Ｐゴシック" charset="-128"/>
              </a:rPr>
              <a:t> Data needed for each method in the class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Classes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Ruby has built-in classes, but you can create your own</a:t>
            </a:r>
          </a:p>
          <a:p>
            <a:r>
              <a:rPr lang="en-US" dirty="0" smtClean="0"/>
              <a:t>Imagine organizing a database for bank accounts </a:t>
            </a:r>
          </a:p>
          <a:p>
            <a:pPr lvl="1"/>
            <a:r>
              <a:rPr lang="en-US" dirty="0" smtClean="0">
                <a:ea typeface="ＭＳ Ｐゴシック" charset="-128"/>
              </a:rPr>
              <a:t>Create a class describing the properties and behaviors of “all”</a:t>
            </a:r>
            <a:r>
              <a:rPr lang="en-US" altLang="ja-JP" dirty="0" smtClean="0">
                <a:ea typeface="ＭＳ Ｐゴシック" charset="-128"/>
              </a:rPr>
              <a:t> bank accounts</a:t>
            </a:r>
            <a:endParaRPr lang="en-US" dirty="0" smtClean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9.5: Account Version #4 </a:t>
            </a:r>
            <a:endParaRPr lang="en-US" dirty="0"/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8763" y="1482530"/>
            <a:ext cx="9979026" cy="540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@name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name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3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deposit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amount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endParaRPr lang="en-US" sz="23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3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withdraw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3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-= amount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3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3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70812" y="6407230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-379413" y="454025"/>
            <a:ext cx="9979026" cy="60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name,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@name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name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deposit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+= amount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withdraw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-= amount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ctr"/>
            <a:endParaRPr lang="en-US" sz="2400" b="1" dirty="0"/>
          </a:p>
        </p:txBody>
      </p:sp>
      <p:sp>
        <p:nvSpPr>
          <p:cNvPr id="4" name="Cloud Callout 3"/>
          <p:cNvSpPr/>
          <p:nvPr/>
        </p:nvSpPr>
        <p:spPr>
          <a:xfrm>
            <a:off x="5046663" y="2655888"/>
            <a:ext cx="3410037" cy="2688008"/>
          </a:xfrm>
          <a:prstGeom prst="cloudCallout">
            <a:avLst>
              <a:gd name="adj1" fmla="val -63402"/>
              <a:gd name="adj2" fmla="val -2774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Add the value of the parameter passed to the previous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@balance </a:t>
            </a:r>
            <a:r>
              <a:rPr lang="en-US" sz="2000" dirty="0">
                <a:solidFill>
                  <a:srgbClr val="000000"/>
                </a:solidFill>
              </a:rPr>
              <a:t>and store the </a:t>
            </a:r>
            <a:r>
              <a:rPr lang="en-US" sz="2000" dirty="0" smtClean="0">
                <a:solidFill>
                  <a:srgbClr val="000000"/>
                </a:solidFill>
              </a:rPr>
              <a:t>result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 bwMode="auto">
          <a:xfrm>
            <a:off x="278784" y="351365"/>
            <a:ext cx="8611592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Now, initialize the classes to use these methods: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charset="0"/>
              <a:ea typeface="Courier New" charset="0"/>
              <a:cs typeface="Courier New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irb(main):003:0&gt; require ’account_4.rb’ 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true 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irb(main):004:0&gt;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mary_account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 = Account.new(500, "Mary", 8181000000) 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#&lt;Account:0x3dfa68 @balance=500, @name="Mary", @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=8181000000&gt; 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irb(main):005:0&gt; mary_account.deposit(200) 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700 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irb(main):006:0&gt;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mary_account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charset="0"/>
              <a:ea typeface="Courier New" charset="0"/>
              <a:cs typeface="Courier New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#&lt;Account:0x3dfa68 @balance=700, @name="Mary", @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=8181000000&gt;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2138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 bwMode="auto">
          <a:xfrm>
            <a:off x="387212" y="530225"/>
            <a:ext cx="8756788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irb(main):003:0&gt; require ’account_4.rb’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true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irb(main):004:0&gt; </a:t>
            </a:r>
            <a:r>
              <a:rPr kumimoji="0" lang="en-US" sz="2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mary_account</a:t>
            </a: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kumimoji="0" lang="en-US" sz="2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Account.new</a:t>
            </a: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	(500, "Mary", 8181000000)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#&lt;Account:0x3dfa68 @balance=500, 	@name="Mary", @</a:t>
            </a:r>
            <a:r>
              <a:rPr kumimoji="0" lang="en-US" sz="2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=8181000000&gt;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irb(main):005:0&gt; mary_account.deposit(200)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700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irb(main):006:0&gt; </a:t>
            </a:r>
            <a:r>
              <a:rPr kumimoji="0" lang="en-US" sz="2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mary_account</a:t>
            </a:r>
            <a:endParaRPr kumimoji="0" lang="en-US" sz="2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=&gt; #&lt;Account:0x3dfa68 @balance=700, 	@name="Mary", @</a:t>
            </a:r>
            <a:r>
              <a:rPr kumimoji="0" lang="en-US" sz="25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=8181000000&gt;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721225" y="939800"/>
            <a:ext cx="3410217" cy="2160588"/>
          </a:xfrm>
          <a:prstGeom prst="cloudCallout">
            <a:avLst>
              <a:gd name="adj1" fmla="val -53786"/>
              <a:gd name="adj2" fmla="val -4393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Tw Cen MT"/>
                <a:cs typeface="Tw Cen MT"/>
              </a:rPr>
              <a:t>We import definitions using the </a:t>
            </a:r>
            <a:r>
              <a:rPr lang="en-US" sz="2100" dirty="0">
                <a:solidFill>
                  <a:srgbClr val="000000"/>
                </a:solidFill>
                <a:latin typeface="Courier"/>
                <a:cs typeface="Courier"/>
              </a:rPr>
              <a:t>require</a:t>
            </a:r>
            <a:r>
              <a:rPr lang="en-US" sz="21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latin typeface="Tw Cen MT"/>
                <a:cs typeface="Tw Cen MT"/>
              </a:rPr>
              <a:t>command</a:t>
            </a:r>
            <a:endParaRPr lang="en-US" sz="2100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679383" y="2129135"/>
            <a:ext cx="3123946" cy="1786890"/>
          </a:xfrm>
          <a:prstGeom prst="cloudCallout">
            <a:avLst>
              <a:gd name="adj1" fmla="val -45591"/>
              <a:gd name="adj2" fmla="val -4608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-128"/>
                <a:cs typeface="Tw Cen MT"/>
              </a:rPr>
              <a:t>Mary’s account starts with $</a:t>
            </a:r>
            <a:r>
              <a:rPr lang="en-US" sz="2000" dirty="0" smtClean="0">
                <a:solidFill>
                  <a:srgbClr val="000000"/>
                </a:solidFill>
                <a:latin typeface="Tw Cen MT"/>
                <a:ea typeface="ＭＳ Ｐゴシック" charset="-128"/>
                <a:cs typeface="Tw Cen MT"/>
              </a:rPr>
              <a:t>500</a:t>
            </a:r>
            <a:endParaRPr lang="en-US" sz="2000" dirty="0">
              <a:solidFill>
                <a:srgbClr val="000000"/>
              </a:solidFill>
              <a:latin typeface="Tw Cen MT"/>
              <a:ea typeface="ＭＳ Ｐゴシック" charset="-128"/>
              <a:cs typeface="Tw Cen MT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919404" y="3701534"/>
            <a:ext cx="3013217" cy="1802321"/>
          </a:xfrm>
          <a:prstGeom prst="cloudCallout">
            <a:avLst>
              <a:gd name="adj1" fmla="val -58611"/>
              <a:gd name="adj2" fmla="val -5395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Tw Cen MT"/>
                <a:cs typeface="Tw Cen MT"/>
              </a:rPr>
              <a:t>Deposit method adds more money to the </a:t>
            </a:r>
            <a:r>
              <a:rPr lang="en-US" sz="2000" dirty="0" smtClean="0">
                <a:solidFill>
                  <a:srgbClr val="000000"/>
                </a:solidFill>
                <a:latin typeface="Tw Cen MT"/>
                <a:cs typeface="Tw Cen MT"/>
              </a:rPr>
              <a:t>balance</a:t>
            </a:r>
            <a:endParaRPr lang="en-US" sz="2000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Data and Methods: Implementing Methods 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3438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w Cen MT"/>
                <a:ea typeface="ＭＳ Ｐゴシック" charset="-128"/>
                <a:cs typeface="Tw Cen MT"/>
              </a:rPr>
              <a:t>Now, let’s create a method to make the output simple:</a:t>
            </a:r>
          </a:p>
          <a:p>
            <a:endParaRPr 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7815" y="2518835"/>
            <a:ext cx="888983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smtClean="0"/>
              <a:t>Exampl</a:t>
            </a:r>
            <a:r>
              <a:rPr lang="en-US" sz="2400" dirty="0" smtClean="0"/>
              <a:t>e 9.6: Display method</a:t>
            </a:r>
            <a:endParaRPr lang="en-US" sz="2400" dirty="0" smtClean="0">
              <a:solidFill>
                <a:srgbClr val="555555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def </a:t>
            </a:r>
            <a:r>
              <a:rPr lang="en-US" sz="2400" dirty="0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display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457200" indent="-457200"/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2  puts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"Name: "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@name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457200" indent="-457200"/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3 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"Phone Number: "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 smtClean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phone_number</a:t>
            </a:r>
            <a:r>
              <a:rPr lang="en-US" sz="2400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.to_s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457200" indent="-457200"/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4 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puts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"Balance: "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balance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.to_s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5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Data and Methods: Implementing Methods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w Cen MT"/>
                <a:ea typeface="ＭＳ Ｐゴシック" charset="-128"/>
                <a:cs typeface="Tw Cen MT"/>
              </a:rPr>
              <a:t>Let’s use the new display method to output the account data in the objects:</a:t>
            </a:r>
            <a:br>
              <a:rPr lang="en-US" dirty="0" smtClean="0">
                <a:latin typeface="Tw Cen MT"/>
                <a:ea typeface="ＭＳ Ｐゴシック" charset="-128"/>
                <a:cs typeface="Tw Cen MT"/>
              </a:rPr>
            </a:br>
            <a:endParaRPr lang="en-US" dirty="0" smtClean="0">
              <a:latin typeface="Tw Cen MT"/>
              <a:ea typeface="ＭＳ Ｐゴシック" charset="-128"/>
              <a:cs typeface="Tw Cen MT"/>
            </a:endParaRP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bob_account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 = Account.new(500, "Bob", 8181000000) </a:t>
            </a: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mary_account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 = Account.new(500, "Mary", 8881234567) </a:t>
            </a:r>
          </a:p>
          <a:p>
            <a:pPr>
              <a:buNone/>
            </a:pP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bob_account.withdraw(200) </a:t>
            </a:r>
          </a:p>
          <a:p>
            <a:pPr>
              <a:buNone/>
            </a:pP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mary_account.deposit(200)</a:t>
            </a: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bob_account.display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() </a:t>
            </a: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mary_account.display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endParaRPr lang="en-US" dirty="0" smtClean="0">
              <a:latin typeface="Tw Cen MT"/>
              <a:ea typeface="ＭＳ Ｐゴシック" charset="-128"/>
              <a:cs typeface="Tw Cen MT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8665" y="6472138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Data and Methods: Implementing Methods 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w Cen MT"/>
                <a:ea typeface="ＭＳ Ｐゴシック" charset="-128"/>
                <a:cs typeface="Tw Cen MT"/>
              </a:rPr>
              <a:t>We will move money from Bob to Mary’s account: </a:t>
            </a:r>
          </a:p>
          <a:p>
            <a:pPr lvl="1"/>
            <a:r>
              <a:rPr lang="en-US" dirty="0" smtClean="0">
                <a:latin typeface="Tw Cen MT"/>
                <a:cs typeface="Tw Cen MT"/>
              </a:rPr>
              <a:t>Two methods are called: withdraw &amp; deposit </a:t>
            </a:r>
          </a:p>
          <a:p>
            <a:pPr lvl="1"/>
            <a:endParaRPr lang="en-US" dirty="0" smtClean="0">
              <a:latin typeface="Calibri Body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bob_account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 = Account.new(500, "Bob", 8181000000) </a:t>
            </a: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mary_account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 = Account.new(500, "Mary", 8881234567) </a:t>
            </a:r>
          </a:p>
          <a:p>
            <a:pPr>
              <a:buNone/>
            </a:pP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bob_account.withdraw(200) </a:t>
            </a:r>
          </a:p>
          <a:p>
            <a:pPr>
              <a:buNone/>
            </a:pP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mary_account.deposit(200)</a:t>
            </a: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bob_account.display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() </a:t>
            </a:r>
          </a:p>
          <a:p>
            <a:pPr>
              <a:buNone/>
            </a:pPr>
            <a:r>
              <a:rPr lang="en-US" sz="2300" dirty="0" err="1" smtClean="0">
                <a:latin typeface="Courier New" charset="0"/>
                <a:ea typeface="Courier New" charset="0"/>
                <a:cs typeface="Courier New" charset="0"/>
              </a:rPr>
              <a:t>mary_account.display</a:t>
            </a:r>
            <a:r>
              <a:rPr lang="en-US" sz="2300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8665" y="6453477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Data and Methods: Implementing Methods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599"/>
            <a:ext cx="6400800" cy="4892419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We could make a method that does both at the same time, b</a:t>
            </a:r>
            <a:r>
              <a:rPr lang="en-US" dirty="0" smtClean="0"/>
              <a:t>ut this would mean the method calls </a:t>
            </a:r>
            <a:r>
              <a:rPr lang="en-US" b="1" dirty="0" smtClean="0"/>
              <a:t>two different instances (objects)</a:t>
            </a:r>
            <a:r>
              <a:rPr lang="en-US" dirty="0" smtClean="0"/>
              <a:t> of the same class</a:t>
            </a:r>
          </a:p>
          <a:p>
            <a:r>
              <a:rPr lang="en-US" dirty="0" smtClean="0"/>
              <a:t>A method can call multiple different instances of the same class by </a:t>
            </a:r>
            <a:r>
              <a:rPr lang="en-US" b="1" dirty="0" smtClean="0"/>
              <a:t>passing objects as parameters</a:t>
            </a:r>
            <a:r>
              <a:rPr lang="en-US" dirty="0" smtClean="0"/>
              <a:t> into the method</a:t>
            </a:r>
          </a:p>
          <a:p>
            <a:pPr lvl="1"/>
            <a:r>
              <a:rPr lang="en-US" dirty="0" smtClean="0"/>
              <a:t>In our case, we need two instances of the same class, so we will transfer one as a parameter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023" y="6397494"/>
            <a:ext cx="2727646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9.7: Transfer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to pass in the object: </a:t>
            </a:r>
            <a:endParaRPr lang="en-US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66725" y="2256370"/>
            <a:ext cx="82280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transfer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target_account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-= amount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target_account.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deposit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(amount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99042" y="4042764"/>
            <a:ext cx="559091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700" dirty="0" smtClean="0">
                <a:ea typeface="ＭＳ Ｐゴシック" charset="-128"/>
                <a:cs typeface="ＭＳ Ｐゴシック" charset="-128"/>
              </a:rPr>
              <a:t>None of our defined methods returned a value to the invoking statement. </a:t>
            </a:r>
            <a:r>
              <a:rPr lang="en-US" sz="2700" dirty="0" smtClean="0"/>
              <a:t>To obtain this value, a method must be defined that returns a value.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6672" y="6453477"/>
            <a:ext cx="2731641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9.8: Status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implementation for our method: </a:t>
            </a:r>
            <a:endParaRPr 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27038" y="2304723"/>
            <a:ext cx="842327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1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def status</a:t>
            </a: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return </a:t>
            </a:r>
            <a:r>
              <a:rPr lang="en-US" sz="27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endParaRPr lang="en-US" sz="27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7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7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3314110" y="3794929"/>
            <a:ext cx="5451938" cy="229293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ea typeface="ＭＳ Ｐゴシック" charset="-128"/>
                <a:cs typeface="ＭＳ Ｐゴシック" charset="-128"/>
              </a:rPr>
              <a:t>The return construct returns the value of </a:t>
            </a:r>
            <a:r>
              <a:rPr lang="en-US" sz="2500" dirty="0" smtClean="0">
                <a:latin typeface="Courier New"/>
                <a:ea typeface="ＭＳ Ｐゴシック" charset="-128"/>
                <a:cs typeface="Courier New"/>
              </a:rPr>
              <a:t>@balance </a:t>
            </a:r>
            <a:r>
              <a:rPr lang="en-US" sz="2500" dirty="0" smtClean="0">
                <a:ea typeface="ＭＳ Ｐゴシック" charset="-128"/>
                <a:cs typeface="ＭＳ Ｐゴシック" charset="-128"/>
              </a:rPr>
              <a:t>to the invoking statement. Because there is no local overriding parameter called </a:t>
            </a:r>
            <a:r>
              <a:rPr lang="en-US" sz="2500" dirty="0" smtClean="0">
                <a:latin typeface="Courier New"/>
                <a:ea typeface="ＭＳ Ｐゴシック" charset="-128"/>
                <a:cs typeface="Courier New"/>
              </a:rPr>
              <a:t>@balance</a:t>
            </a:r>
            <a:r>
              <a:rPr lang="en-US" sz="2500" dirty="0" smtClean="0">
                <a:ea typeface="ＭＳ Ｐゴシック" charset="-128"/>
                <a:cs typeface="ＭＳ Ｐゴシック" charset="-128"/>
              </a:rPr>
              <a:t>, the global value for </a:t>
            </a:r>
            <a:r>
              <a:rPr lang="en-US" sz="2500" dirty="0" smtClean="0">
                <a:latin typeface="Courier New"/>
                <a:ea typeface="ＭＳ Ｐゴシック" charset="-128"/>
                <a:cs typeface="Courier New"/>
              </a:rPr>
              <a:t>@balance </a:t>
            </a:r>
            <a:r>
              <a:rPr lang="en-US" sz="2500" dirty="0" smtClean="0">
                <a:ea typeface="ＭＳ Ｐゴシック" charset="-128"/>
                <a:cs typeface="ＭＳ Ｐゴシック" charset="-128"/>
              </a:rPr>
              <a:t>is accessed.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062" y="6434816"/>
            <a:ext cx="271657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next example shows you how to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define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your own class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This is the way you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create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 new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Classes can be created by a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definition process </a:t>
            </a:r>
            <a:r>
              <a:rPr lang="en-US" dirty="0" smtClean="0"/>
              <a:t>via the </a:t>
            </a:r>
            <a:r>
              <a:rPr lang="en-US" b="1" dirty="0" smtClean="0"/>
              <a:t>constructor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Classes are meant to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group data and method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 together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process of instantiating objects creates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compartmentalized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objects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with their data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Once an object has been created, it abstracts the details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away from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the program that uses it</a:t>
            </a:r>
          </a:p>
          <a:p>
            <a:pPr lvl="1"/>
            <a:r>
              <a:rPr lang="en-US" dirty="0" smtClean="0"/>
              <a:t>You can use an object without seeing the details of that object directly 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9029" y="6411287"/>
            <a:ext cx="2336614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9.1: Class Definition Syntax</a:t>
            </a:r>
            <a:endParaRPr lang="en-US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64260" y="1517975"/>
            <a:ext cx="8420100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1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1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Classname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100" dirty="0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(var1, var2, ...,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varn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@variable_1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var1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@variable_2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var2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...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1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variable_n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1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varn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method_1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method_2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1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1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1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1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16 </a:t>
            </a:r>
            <a:r>
              <a:rPr lang="en-US" sz="21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14021" y="6416155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57188" y="388938"/>
            <a:ext cx="8420100" cy="637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Classname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(var1, var2, ...,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varn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@variable_1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var1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@variable_2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var2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...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</a:t>
            </a:r>
            <a:r>
              <a:rPr lang="en-US" sz="2400" dirty="0" err="1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variable_n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varn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7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8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9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method_1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10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12 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method_2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i="1" dirty="0">
                <a:solidFill>
                  <a:srgbClr val="848183"/>
                </a:solidFill>
                <a:latin typeface="Courier New" charset="0"/>
                <a:ea typeface="Courier New" charset="0"/>
                <a:cs typeface="Courier New" charset="0"/>
              </a:rPr>
              <a:t># code</a:t>
            </a:r>
            <a:endParaRPr lang="en-US" sz="2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16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ctr"/>
            <a:endParaRPr lang="en-US" sz="2400" b="1" dirty="0"/>
          </a:p>
        </p:txBody>
      </p:sp>
      <p:sp>
        <p:nvSpPr>
          <p:cNvPr id="4" name="Cloud Callout 3"/>
          <p:cNvSpPr/>
          <p:nvPr/>
        </p:nvSpPr>
        <p:spPr>
          <a:xfrm>
            <a:off x="4964113" y="131763"/>
            <a:ext cx="3282950" cy="1912937"/>
          </a:xfrm>
          <a:prstGeom prst="cloudCallout">
            <a:avLst>
              <a:gd name="adj1" fmla="val -62039"/>
              <a:gd name="adj2" fmla="val -2198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To define a class, </a:t>
            </a:r>
            <a:r>
              <a:rPr lang="en-US" sz="2000" dirty="0">
                <a:solidFill>
                  <a:srgbClr val="000000"/>
                </a:solidFill>
              </a:rPr>
              <a:t>use the </a:t>
            </a:r>
            <a:r>
              <a:rPr lang="en-US" sz="2000" b="1" dirty="0">
                <a:solidFill>
                  <a:srgbClr val="000000"/>
                </a:solidFill>
              </a:rPr>
              <a:t>class keyword </a:t>
            </a:r>
            <a:r>
              <a:rPr lang="en-US" sz="2000" dirty="0">
                <a:solidFill>
                  <a:srgbClr val="000000"/>
                </a:solidFill>
              </a:rPr>
              <a:t>followed by a </a:t>
            </a:r>
            <a:r>
              <a:rPr lang="en-US" sz="2000" b="1" dirty="0" smtClean="0">
                <a:solidFill>
                  <a:srgbClr val="000000"/>
                </a:solidFill>
              </a:rPr>
              <a:t>name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535488" y="2955370"/>
            <a:ext cx="3629025" cy="2176462"/>
          </a:xfrm>
          <a:prstGeom prst="cloudCallout">
            <a:avLst>
              <a:gd name="adj1" fmla="val -62039"/>
              <a:gd name="adj2" fmla="val -2198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i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def</a:t>
            </a:r>
            <a:r>
              <a:rPr lang="en-US" sz="2000" b="1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defines new activities (called methods) that may be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performed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697672" y="1504356"/>
            <a:ext cx="3906921" cy="2201622"/>
          </a:xfrm>
          <a:prstGeom prst="cloudCallout">
            <a:avLst>
              <a:gd name="adj1" fmla="val -62039"/>
              <a:gd name="adj2" fmla="val -2198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Also used to define the special method </a:t>
            </a:r>
            <a:r>
              <a:rPr lang="en-US" sz="2000" b="1" i="1" dirty="0">
                <a:solidFill>
                  <a:srgbClr val="000000"/>
                </a:solidFill>
              </a:rPr>
              <a:t>initialize</a:t>
            </a:r>
            <a:r>
              <a:rPr lang="en-US" sz="2000" dirty="0">
                <a:solidFill>
                  <a:srgbClr val="000000"/>
                </a:solidFill>
              </a:rPr>
              <a:t> which is called every time a new instance is </a:t>
            </a:r>
            <a:r>
              <a:rPr lang="en-US" sz="2000" dirty="0" smtClean="0">
                <a:solidFill>
                  <a:srgbClr val="000000"/>
                </a:solidFill>
              </a:rPr>
              <a:t>created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5176094" y="1617584"/>
            <a:ext cx="3727450" cy="1962150"/>
          </a:xfrm>
          <a:prstGeom prst="cloudCallout">
            <a:avLst>
              <a:gd name="adj1" fmla="val -62039"/>
              <a:gd name="adj2" fmla="val -2198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All classes have this special method, which is called a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constructor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14021" y="6416155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Definition: </a:t>
            </a:r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9.2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We will explain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class generation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and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object </a:t>
            </a:r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instantiation(s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using an example of a bank account management system 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First, create a Class called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Account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Note the Capital letter!! </a:t>
            </a:r>
          </a:p>
          <a:p>
            <a:endParaRPr lang="en-US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278592" y="4275889"/>
            <a:ext cx="80914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Exampl</a:t>
            </a:r>
            <a:r>
              <a:rPr lang="en-US" sz="2400" dirty="0" smtClean="0"/>
              <a:t>e </a:t>
            </a:r>
            <a:r>
              <a:rPr lang="en-US" sz="2400" dirty="0" smtClean="0"/>
              <a:t>9.2: Account Version #1</a:t>
            </a:r>
            <a:r>
              <a:rPr lang="en-US" sz="2400" b="1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ctr"/>
            <a:endParaRPr lang="en-US" sz="2400" dirty="0" smtClean="0"/>
          </a:p>
          <a:p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4021" y="6434816"/>
            <a:ext cx="5421083" cy="365125"/>
          </a:xfrm>
        </p:spPr>
        <p:txBody>
          <a:bodyPr/>
          <a:lstStyle/>
          <a:p>
            <a:r>
              <a:rPr lang="da-DK" dirty="0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variables inside the parenthesis after initialize are the 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parameters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that are assigned when instantiating an object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12608" y="3265872"/>
            <a:ext cx="80914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smtClean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ctr"/>
            <a:endParaRPr lang="en-US" sz="2400" dirty="0" smtClean="0"/>
          </a:p>
          <a:p>
            <a:endParaRPr lang="en-US" sz="2400" b="1" dirty="0"/>
          </a:p>
        </p:txBody>
      </p:sp>
      <p:sp>
        <p:nvSpPr>
          <p:cNvPr id="6" name="Right Bracket 5"/>
          <p:cNvSpPr/>
          <p:nvPr/>
        </p:nvSpPr>
        <p:spPr>
          <a:xfrm>
            <a:off x="6155392" y="3641187"/>
            <a:ext cx="272133" cy="1192132"/>
          </a:xfrm>
          <a:prstGeom prst="rightBracket">
            <a:avLst/>
          </a:prstGeom>
          <a:ln w="38100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79361" y="3965135"/>
            <a:ext cx="18660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C32D2E"/>
                </a:solidFill>
              </a:rPr>
              <a:t>constructor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an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An object will have a variable called “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b</a:t>
            </a:r>
            <a:r>
              <a:rPr lang="en-US" altLang="ja-JP" b="1" dirty="0" smtClean="0">
                <a:ea typeface="ＭＳ Ｐゴシック" charset="-128"/>
                <a:cs typeface="ＭＳ Ｐゴシック" charset="-128"/>
              </a:rPr>
              <a:t>alance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” with an </a:t>
            </a:r>
            <a:r>
              <a:rPr lang="en-US" altLang="ja-JP" b="1" dirty="0" smtClean="0">
                <a:ea typeface="ＭＳ Ｐゴシック" charset="-128"/>
                <a:cs typeface="ＭＳ Ｐゴシック" charset="-128"/>
              </a:rPr>
              <a:t>initial value 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which you have to assign using a parameter</a:t>
            </a:r>
            <a:endParaRPr lang="en-US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57225" y="3195638"/>
            <a:ext cx="8091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endParaRPr lang="en-US" sz="2400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ctr"/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Instantiation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special character, @, is used to indicate that it is a parameter available to all methods of the class that are used by the object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Variables starting with @ are called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Instance   Variables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They are available to ALL methods within the class</a:t>
            </a:r>
          </a:p>
          <a:p>
            <a:endParaRPr lang="en-US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57225" y="4621640"/>
            <a:ext cx="8091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	  1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class Account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2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def </a:t>
            </a:r>
            <a:r>
              <a:rPr lang="en-US" sz="2400" dirty="0" err="1">
                <a:solidFill>
                  <a:srgbClr val="0B0086"/>
                </a:solidFill>
                <a:latin typeface="Courier New" charset="0"/>
                <a:ea typeface="Courier New" charset="0"/>
                <a:cs typeface="Courier New" charset="0"/>
              </a:rPr>
              <a:t>initialize</a:t>
            </a:r>
            <a:r>
              <a:rPr lang="en-US" sz="2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3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>
                <a:solidFill>
                  <a:srgbClr val="9A0000"/>
                </a:solidFill>
                <a:latin typeface="Courier New" charset="0"/>
                <a:ea typeface="Courier New" charset="0"/>
                <a:cs typeface="Courier New" charset="0"/>
              </a:rPr>
              <a:t>@balance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balance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4 </a:t>
            </a:r>
            <a:r>
              <a:rPr lang="en-US" sz="2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	end</a:t>
            </a:r>
          </a:p>
          <a:p>
            <a:r>
              <a:rPr lang="en-US" sz="2400" dirty="0">
                <a:solidFill>
                  <a:srgbClr val="555555"/>
                </a:solidFill>
                <a:latin typeface="Courier New" charset="0"/>
                <a:ea typeface="Courier New" charset="0"/>
                <a:cs typeface="Courier New" charset="0"/>
              </a:rPr>
              <a:t>    5 </a:t>
            </a:r>
            <a:r>
              <a:rPr lang="en-US" sz="2400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5360" y="6416155"/>
            <a:ext cx="54210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140</TotalTime>
  <Words>1271</Words>
  <Application>Microsoft Office PowerPoint</Application>
  <PresentationFormat>On-screen Show (4:3)</PresentationFormat>
  <Paragraphs>299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Student presentation</vt:lpstr>
      <vt:lpstr>Chapter 9 Defining Classes &amp; Creating Objects </vt:lpstr>
      <vt:lpstr>Creating Classes </vt:lpstr>
      <vt:lpstr>Defining Classes </vt:lpstr>
      <vt:lpstr>Example 9.1: Class Definition Syntax</vt:lpstr>
      <vt:lpstr>PowerPoint Presentation</vt:lpstr>
      <vt:lpstr>Class Definition: Example 9.2 </vt:lpstr>
      <vt:lpstr>Class Definition </vt:lpstr>
      <vt:lpstr>Properties of an Instantiation</vt:lpstr>
      <vt:lpstr>Class Instantiation </vt:lpstr>
      <vt:lpstr>Class Instantiation </vt:lpstr>
      <vt:lpstr>Class Instantiation</vt:lpstr>
      <vt:lpstr>Data and Methods </vt:lpstr>
      <vt:lpstr>Data and Methods </vt:lpstr>
      <vt:lpstr>Example 9.3: Account Version #2 </vt:lpstr>
      <vt:lpstr>Example 9.3: Account Version #2  </vt:lpstr>
      <vt:lpstr>Data and Methods </vt:lpstr>
      <vt:lpstr>Example 9.4: Account Version #3</vt:lpstr>
      <vt:lpstr>PowerPoint Presentation</vt:lpstr>
      <vt:lpstr>Data and Methods: Implementing Methods </vt:lpstr>
      <vt:lpstr>Example 9.5: Account Version #4 </vt:lpstr>
      <vt:lpstr>PowerPoint Presentation</vt:lpstr>
      <vt:lpstr>PowerPoint Presentation</vt:lpstr>
      <vt:lpstr>PowerPoint Presentation</vt:lpstr>
      <vt:lpstr>Data and Methods: Implementing Methods </vt:lpstr>
      <vt:lpstr>Data and Methods: Implementing Methods</vt:lpstr>
      <vt:lpstr>Data and Methods: Implementing Methods </vt:lpstr>
      <vt:lpstr>Data and Methods: Implementing Methods </vt:lpstr>
      <vt:lpstr>Example 9.7: Transfer Method </vt:lpstr>
      <vt:lpstr>Example 9.8: Status Method </vt:lpstr>
      <vt:lpstr>Summary </vt:lpstr>
    </vt:vector>
  </TitlesOfParts>
  <Company>Georgetown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Defining Classes &amp; Creating Objects </dc:title>
  <dc:creator>Sarah Chang</dc:creator>
  <cp:lastModifiedBy>University Information Services</cp:lastModifiedBy>
  <cp:revision>8</cp:revision>
  <dcterms:created xsi:type="dcterms:W3CDTF">2012-08-06T20:01:49Z</dcterms:created>
  <dcterms:modified xsi:type="dcterms:W3CDTF">2013-04-17T14:13:09Z</dcterms:modified>
</cp:coreProperties>
</file>