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6FA0-CB0E-41A5-A402-0BA9EAA8AAF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227FC-378F-456B-BDE3-1AB036EB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C5ECB1-2094-45C3-A7DA-528426C6295C}" type="datetime1">
              <a:rPr lang="en-US" smtClean="0"/>
              <a:t>4/17/2013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BF75E8-6ED4-4819-985D-5E1819E62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5B11E-2CF3-434E-9A8B-EC52F14DE4EE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76F0-3E89-4BCD-B9CA-19CCAEA5E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DC5D0B89-F6BA-4F21-B388-236169733D1C}" type="datetime1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C85120F6-6EE1-4AD9-9F0B-7EFAD1DC7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214B5-A9ED-4E81-931A-A0CA1A3E76EE}" type="datetime1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C456-D4C7-4175-B61B-C98B53F2B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0C945-A97E-46CE-A396-FB713987FF3C}" type="datetime1">
              <a:rPr lang="en-US" smtClean="0"/>
              <a:t>4/17/2013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4B2E0BE-BAFE-4291-BC00-3EBA94082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2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B6CC3-45DC-4F25-9D60-CEDF9D48EA90}" type="datetime1">
              <a:rPr lang="en-US" smtClean="0"/>
              <a:t>4/17/2013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CDF58A-B009-4CAB-A463-F21BEBD9BF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22054-6883-4102-A58B-242BEFAABF82}" type="datetime1">
              <a:rPr lang="en-US" smtClean="0"/>
              <a:t>4/17/2013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CCE06-7A2C-4EA3-99B4-8815A11DC5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E6FFE-188F-460E-AEF6-A5A7ACD9229C}" type="datetime1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A4825-5DCE-4D5B-8F5B-7997E8A2B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7A085-770D-4627-BDD5-1320CD375DCC}" type="datetime1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466C23-A026-4C5F-AE9F-EE9443C2D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penc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D41E4-1759-4B8C-B123-E5DA6421FBF7}" type="datetime1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EC14D-60D0-499D-829B-48E51906C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3E04A02F-288E-4F32-8874-66740CCF9098}" type="datetime1">
              <a:rPr lang="en-US" smtClean="0"/>
              <a:t>4/17/2013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F08A9937-6D8D-40B1-B494-1049D8CB12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07091B32-1206-4D62-89C0-B3356C75525A}" type="datetime1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EF01C9EA-AF40-4669-B95F-87EF582785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34" charset="-12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none" smtClean="0">
                <a:solidFill>
                  <a:schemeClr val="accent1"/>
                </a:solidFill>
              </a:rPr>
              <a:t>CHAPTER 8: </a:t>
            </a:r>
            <a:br>
              <a:rPr lang="en-US" cap="none" smtClean="0">
                <a:solidFill>
                  <a:schemeClr val="accent1"/>
                </a:solidFill>
              </a:rPr>
            </a:br>
            <a:r>
              <a:rPr lang="en-US" sz="3600" cap="none" smtClean="0">
                <a:solidFill>
                  <a:schemeClr val="accent1"/>
                </a:solidFill>
              </a:rPr>
              <a:t>USING OBJECTS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Introduction to Computer Science Using Ruby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Built-in Objects – Classes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There are many more classes than these</a:t>
            </a:r>
          </a:p>
          <a:p>
            <a:r>
              <a:rPr lang="en-US" smtClean="0"/>
              <a:t>It is not required that you know HOW they do what they do, but it is required that you know WHAT they do, how to find them, and how to deploy them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Built-in Classes &amp; their Objects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r>
              <a:rPr lang="en-US" sz="3200" dirty="0" smtClean="0"/>
              <a:t>In Ruby, instantiation can be done automatically using “hidden” </a:t>
            </a:r>
            <a:r>
              <a:rPr lang="en-US" altLang="ja-JP" sz="3200" dirty="0" smtClean="0"/>
              <a:t>Class definitions, or can be done explicitly, using the proper method</a:t>
            </a:r>
          </a:p>
          <a:p>
            <a:endParaRPr lang="en-US" altLang="ja-JP" sz="3200" dirty="0" smtClean="0"/>
          </a:p>
          <a:p>
            <a:pPr>
              <a:buFont typeface="Wingdings" pitchFamily="2" charset="2"/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This is an automatic creation of an Object (in this case: </a:t>
            </a:r>
            <a:r>
              <a:rPr lang="en-US" altLang="ja-JP" sz="2800" dirty="0" err="1" smtClean="0"/>
              <a:t>arr</a:t>
            </a:r>
            <a:r>
              <a:rPr lang="en-US" altLang="ja-JP" sz="2800" dirty="0" smtClean="0"/>
              <a:t>) </a:t>
            </a:r>
          </a:p>
          <a:p>
            <a:r>
              <a:rPr lang="en-US" altLang="ja-JP" sz="2800" dirty="0" smtClean="0"/>
              <a:t>No class name is used </a:t>
            </a:r>
            <a:r>
              <a:rPr lang="en-US" altLang="ja-JP" sz="2800" dirty="0" smtClean="0">
                <a:sym typeface="Wingdings" pitchFamily="2" charset="2"/>
              </a:rPr>
              <a:t> Class is hidden  no method </a:t>
            </a:r>
            <a:endParaRPr lang="en-US" altLang="ja-JP" sz="2800" dirty="0" smtClean="0"/>
          </a:p>
          <a:p>
            <a:pPr>
              <a:buFont typeface="Wingdings" pitchFamily="2" charset="2"/>
              <a:buNone/>
            </a:pPr>
            <a:endParaRPr lang="en-US" altLang="ja-JP" sz="2800" dirty="0" smtClean="0"/>
          </a:p>
          <a:p>
            <a:endParaRPr lang="en-US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2775" y="362902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2400"/>
              <a:t>         Example:     # Automatic creation – no Class name.... </a:t>
            </a:r>
          </a:p>
          <a:p>
            <a:pPr defTabSz="914400"/>
            <a:r>
              <a:rPr lang="en-US" sz="2400"/>
              <a:t>                           arr = [1,2,3,</a:t>
            </a:r>
            <a:r>
              <a:rPr lang="ja-JP" altLang="en-US" sz="2400"/>
              <a:t>”</a:t>
            </a:r>
            <a:r>
              <a:rPr lang="en-US" altLang="ja-JP" sz="2400"/>
              <a:t>Wow</a:t>
            </a:r>
            <a:r>
              <a:rPr lang="ja-JP" altLang="en-US" sz="2400"/>
              <a:t>”</a:t>
            </a:r>
            <a:r>
              <a:rPr lang="en-US" altLang="ja-JP" sz="2400"/>
              <a:t>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453671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(c) 2012 Ophir Frieder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Built-in Classes &amp; their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smtClean="0"/>
              <a:t>In Ruby, instantiation is done automatically many times, using </a:t>
            </a:r>
            <a:r>
              <a:rPr lang="ja-JP" altLang="en-US" sz="3200" smtClean="0"/>
              <a:t>“</a:t>
            </a:r>
            <a:r>
              <a:rPr lang="en-US" altLang="ja-JP" sz="3200" smtClean="0"/>
              <a:t>hidden</a:t>
            </a:r>
            <a:r>
              <a:rPr lang="ja-JP" altLang="en-US" sz="3200" smtClean="0"/>
              <a:t>”</a:t>
            </a:r>
            <a:r>
              <a:rPr lang="en-US" altLang="ja-JP" sz="3200" smtClean="0"/>
              <a:t> Class definitions, or can be done explicitly</a:t>
            </a:r>
            <a:r>
              <a:rPr lang="en-US" altLang="ja-JP" sz="2800" smtClean="0"/>
              <a:t>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3200" smtClean="0"/>
              <a:t>This is an explicit creation of an Object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this case arr: instantiating it from the class Array using the built-in method “new”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22338" y="330835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2400"/>
              <a:t>Example:     # instantiate an object from the class Array</a:t>
            </a:r>
          </a:p>
          <a:p>
            <a:pPr defTabSz="914400"/>
            <a:r>
              <a:rPr lang="en-US" sz="2400"/>
              <a:t>                   arr = Array.new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Built-in Classes &amp; their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You can understand Class functionality by looking at the Ruby </a:t>
            </a:r>
            <a:r>
              <a:rPr lang="en-US" b="1" smtClean="0"/>
              <a:t>API</a:t>
            </a:r>
            <a:r>
              <a:rPr lang="en-US" smtClean="0"/>
              <a:t>, or </a:t>
            </a:r>
            <a:r>
              <a:rPr lang="en-US" b="1" smtClean="0"/>
              <a:t>A</a:t>
            </a:r>
            <a:r>
              <a:rPr lang="en-US" smtClean="0"/>
              <a:t>pplication </a:t>
            </a:r>
            <a:r>
              <a:rPr lang="en-US" b="1" smtClean="0"/>
              <a:t>P</a:t>
            </a:r>
            <a:r>
              <a:rPr lang="en-US" smtClean="0"/>
              <a:t>rogram(ming) </a:t>
            </a:r>
            <a:r>
              <a:rPr lang="en-US" b="1" smtClean="0"/>
              <a:t>I</a:t>
            </a:r>
            <a:r>
              <a:rPr lang="en-US" smtClean="0"/>
              <a:t>nterface</a:t>
            </a:r>
          </a:p>
          <a:p>
            <a:pPr lvl="1"/>
            <a:r>
              <a:rPr lang="en-US" smtClean="0"/>
              <a:t>API allows the use of </a:t>
            </a:r>
            <a:r>
              <a:rPr lang="en-US" b="1" smtClean="0"/>
              <a:t>built-in functionality</a:t>
            </a:r>
            <a:r>
              <a:rPr lang="en-US" smtClean="0"/>
              <a:t> (that is, the built-in classes and their methods) without knowing the specifics of the implementation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Figure 8.1: String API Documentation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next slides show the API documentation for the String class</a:t>
            </a:r>
          </a:p>
          <a:p>
            <a:r>
              <a:rPr lang="en-US" smtClean="0"/>
              <a:t>It is taken straight out of the book – which is taken straight from the Ruby public information (with proper attribution)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Figure 8.1: String API Documentation </a:t>
            </a:r>
          </a:p>
        </p:txBody>
      </p:sp>
      <p:pic>
        <p:nvPicPr>
          <p:cNvPr id="27651" name="Picture 5" descr="Screen shot 2012-08-06 at 3.5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585072"/>
            <a:ext cx="76200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46238" y="1697038"/>
            <a:ext cx="2344737" cy="506412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22700" y="2098675"/>
            <a:ext cx="1101725" cy="647700"/>
          </a:xfrm>
          <a:prstGeom prst="line">
            <a:avLst/>
          </a:prstGeom>
          <a:ln w="38100" cap="flat" cmpd="sng" algn="ctr">
            <a:solidFill>
              <a:srgbClr val="C32D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738" y="2540000"/>
            <a:ext cx="4221162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C32D2E"/>
                </a:solidFill>
              </a:rPr>
              <a:t>http://ruby-doc.org/core-1.9.3/String.html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993"/>
            <a:ext cx="542131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Screen shot 2012-08-06 at 3.4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20850"/>
            <a:ext cx="886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6664325" y="1006475"/>
            <a:ext cx="2339975" cy="1368425"/>
          </a:xfrm>
          <a:prstGeom prst="cloudCallout">
            <a:avLst>
              <a:gd name="adj1" fmla="val -37444"/>
              <a:gd name="adj2" fmla="val 68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Description of the String class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creen shot 2012-08-06 at 3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3538"/>
            <a:ext cx="27940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671638" y="6326188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(on left hand side) </a:t>
            </a:r>
          </a:p>
        </p:txBody>
      </p:sp>
      <p:pic>
        <p:nvPicPr>
          <p:cNvPr id="29700" name="Picture 6" descr="Screen shot 2012-08-06 at 3.5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73088"/>
            <a:ext cx="3109913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2093913" y="1257300"/>
            <a:ext cx="2898775" cy="1568450"/>
          </a:xfrm>
          <a:prstGeom prst="cloudCallout">
            <a:avLst>
              <a:gd name="adj1" fmla="val -37366"/>
              <a:gd name="adj2" fmla="val 7569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Click each link to get description of methods</a:t>
            </a:r>
          </a:p>
        </p:txBody>
      </p:sp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5949950" y="3019425"/>
            <a:ext cx="2097088" cy="1568450"/>
          </a:xfrm>
          <a:prstGeom prst="cloudCallout">
            <a:avLst>
              <a:gd name="adj1" fmla="val -60403"/>
              <a:gd name="adj2" fmla="val -457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w Cen MT" pitchFamily="34" charset="0"/>
              </a:rPr>
              <a:t>We’ll take a look at using the length method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Built-in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The length method descriptor is “</a:t>
            </a:r>
            <a:r>
              <a:rPr lang="en-US" altLang="ja-JP" sz="2500" smtClean="0">
                <a:latin typeface="Courier New" pitchFamily="49" charset="0"/>
                <a:cs typeface="Courier New" pitchFamily="49" charset="0"/>
              </a:rPr>
              <a:t>str.length =&gt; integer</a:t>
            </a:r>
            <a:r>
              <a:rPr lang="en-US" smtClean="0"/>
              <a:t>”</a:t>
            </a:r>
            <a:endParaRPr lang="en-US" altLang="ja-JP" smtClean="0"/>
          </a:p>
          <a:p>
            <a:pPr lvl="1"/>
            <a:r>
              <a:rPr lang="en-US" smtClean="0"/>
              <a:t>Means that the method will return an</a:t>
            </a:r>
            <a:r>
              <a:rPr lang="en-US" b="1" smtClean="0"/>
              <a:t> integer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0313" y="3408363"/>
            <a:ext cx="7167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marL="0" lvl="1"/>
            <a:r>
              <a:rPr lang="en-US" sz="2400">
                <a:latin typeface="Courier New" pitchFamily="49" charset="0"/>
                <a:cs typeface="Courier New" pitchFamily="49" charset="0"/>
              </a:rPr>
              <a:t>irb(main):001:0&gt; "hello".length =&gt; 5</a:t>
            </a:r>
          </a:p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Built-in Methods	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Not all methods are this simple: </a:t>
            </a:r>
          </a:p>
        </p:txBody>
      </p:sp>
      <p:pic>
        <p:nvPicPr>
          <p:cNvPr id="31748" name="Picture 4" descr="string-inde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16163"/>
            <a:ext cx="693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Ruby: Philosophy &amp;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Ruby is the latest in the family of </a:t>
            </a:r>
            <a:r>
              <a:rPr lang="en-US" b="1" smtClean="0"/>
              <a:t>Object Oriented Programming Languages</a:t>
            </a:r>
          </a:p>
          <a:p>
            <a:r>
              <a:rPr lang="en-US" smtClean="0"/>
              <a:t>As such, its designer studied the problems and promises of past languages</a:t>
            </a:r>
          </a:p>
          <a:p>
            <a:r>
              <a:rPr lang="en-US" smtClean="0"/>
              <a:t>Ruby is an </a:t>
            </a:r>
            <a:r>
              <a:rPr lang="en-US" b="1" smtClean="0"/>
              <a:t>extreme implementation </a:t>
            </a:r>
            <a:r>
              <a:rPr lang="en-US" smtClean="0"/>
              <a:t>of such a language, containing large complexity on one hand and the ability to ignore any such complexity on the other hand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Built-in Methods </a:t>
            </a:r>
          </a:p>
        </p:txBody>
      </p:sp>
      <p:pic>
        <p:nvPicPr>
          <p:cNvPr id="32771" name="Picture 4" descr="string-inde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36775"/>
            <a:ext cx="693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6170613" y="1665288"/>
            <a:ext cx="2592387" cy="1570037"/>
          </a:xfrm>
          <a:prstGeom prst="cloudCallout">
            <a:avLst>
              <a:gd name="adj1" fmla="val -62588"/>
              <a:gd name="adj2" fmla="val 166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There are multiple ways to call this method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Built-in Methods </a:t>
            </a:r>
          </a:p>
        </p:txBody>
      </p:sp>
      <p:pic>
        <p:nvPicPr>
          <p:cNvPr id="33795" name="Picture 4" descr="string-inde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044700"/>
            <a:ext cx="693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5557838" y="3927475"/>
            <a:ext cx="2481262" cy="1568450"/>
          </a:xfrm>
          <a:prstGeom prst="cloudCallout">
            <a:avLst>
              <a:gd name="adj1" fmla="val -61458"/>
              <a:gd name="adj2" fmla="val -5369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This method requires outside data to execute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Parameter Passing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Parameters are </a:t>
            </a:r>
            <a:r>
              <a:rPr lang="en-US" b="1" smtClean="0"/>
              <a:t>data </a:t>
            </a:r>
            <a:r>
              <a:rPr lang="en-US" smtClean="0"/>
              <a:t>supplied to a method (or to a Class – see later)</a:t>
            </a:r>
          </a:p>
          <a:p>
            <a:r>
              <a:rPr lang="en-US" smtClean="0"/>
              <a:t>See the API for the description of the built-in methods that require parameter(s) (variable(s) in parenthesis</a:t>
            </a:r>
          </a:p>
          <a:p>
            <a:r>
              <a:rPr lang="en-US" smtClean="0"/>
              <a:t>Methods with parameters send the value of the variable to the implementing code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8.1: </a:t>
            </a:r>
            <a:r>
              <a:rPr lang="en-US" dirty="0" smtClean="0"/>
              <a:t>Parameter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mtClean="0"/>
              <a:t>Look at the made up </a:t>
            </a:r>
            <a:r>
              <a:rPr lang="en-US" i="1" smtClean="0"/>
              <a:t>multiplier </a:t>
            </a:r>
            <a:r>
              <a:rPr lang="en-US" smtClean="0"/>
              <a:t>method:</a:t>
            </a:r>
          </a:p>
          <a:p>
            <a:pPr>
              <a:buFont typeface="Wingdings" pitchFamily="2" charset="2"/>
              <a:buNone/>
            </a:pPr>
            <a:r>
              <a:rPr lang="en-US" sz="2500" smtClean="0">
                <a:latin typeface="Courier New" pitchFamily="49" charset="0"/>
                <a:cs typeface="Courier New" pitchFamily="49" charset="0"/>
              </a:rPr>
              <a:t>	1 x = </a:t>
            </a:r>
            <a:r>
              <a:rPr lang="en-US" sz="25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5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500" smtClean="0">
                <a:latin typeface="Courier New" pitchFamily="49" charset="0"/>
                <a:cs typeface="Courier New" pitchFamily="49" charset="0"/>
              </a:rPr>
              <a:t>	2 y = x.</a:t>
            </a:r>
            <a:r>
              <a:rPr lang="en-US" sz="2500" smtClean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</a:rPr>
              <a:t>multiplier</a:t>
            </a:r>
            <a:r>
              <a:rPr lang="en-US" sz="25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50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500" smtClean="0">
                <a:latin typeface="Courier New" pitchFamily="49" charset="0"/>
                <a:cs typeface="Courier New" pitchFamily="49" charset="0"/>
              </a:rPr>
              <a:t>	3 puts </a:t>
            </a:r>
            <a:r>
              <a:rPr lang="en-US" sz="25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"The number is: " </a:t>
            </a:r>
            <a:r>
              <a:rPr lang="en-US" sz="2500" smtClean="0">
                <a:latin typeface="Courier New" pitchFamily="49" charset="0"/>
                <a:cs typeface="Courier New" pitchFamily="49" charset="0"/>
              </a:rPr>
              <a:t>+ y.to_s</a:t>
            </a:r>
          </a:p>
          <a:p>
            <a:endParaRPr lang="en-US" sz="2800" smtClean="0"/>
          </a:p>
          <a:p>
            <a:r>
              <a:rPr lang="en-US" sz="2800" smtClean="0"/>
              <a:t>It multiplies the value of the parameter by </a:t>
            </a:r>
            <a:r>
              <a:rPr lang="en-US" sz="2800" i="1" smtClean="0"/>
              <a:t>x</a:t>
            </a:r>
          </a:p>
          <a:p>
            <a:r>
              <a:rPr lang="en-US" sz="2800" smtClean="0"/>
              <a:t>Output: </a:t>
            </a:r>
            <a:r>
              <a:rPr lang="en-US" sz="26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The number is 12.</a:t>
            </a:r>
            <a:endParaRPr lang="en-US" sz="2600" smtClean="0"/>
          </a:p>
          <a:p>
            <a:pPr>
              <a:buFont typeface="Wingdings" pitchFamily="2" charset="2"/>
              <a:buNone/>
            </a:pPr>
            <a:endParaRPr lang="en-US" sz="2500" smtClean="0">
              <a:latin typeface="Courier New" pitchFamily="49" charset="0"/>
              <a:cs typeface="Courier New" pitchFamily="49" charset="0"/>
            </a:endParaRP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Passing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method works like a black box</a:t>
            </a:r>
          </a:p>
          <a:p>
            <a:pPr lvl="1"/>
            <a:r>
              <a:rPr lang="en-US" smtClean="0"/>
              <a:t>The program inside is not known and doesn’t matter</a:t>
            </a:r>
          </a:p>
          <a:p>
            <a:pPr lvl="1"/>
            <a:r>
              <a:rPr lang="en-US" smtClean="0"/>
              <a:t>Only the </a:t>
            </a:r>
            <a:r>
              <a:rPr lang="en-US" b="1" smtClean="0"/>
              <a:t>function</a:t>
            </a:r>
            <a:r>
              <a:rPr lang="en-US" smtClean="0"/>
              <a:t>, thus the </a:t>
            </a:r>
            <a:r>
              <a:rPr lang="en-US" b="1" smtClean="0"/>
              <a:t>output</a:t>
            </a:r>
            <a:r>
              <a:rPr lang="en-US" smtClean="0"/>
              <a:t>, is important</a:t>
            </a:r>
          </a:p>
          <a:p>
            <a:endParaRPr lang="en-US" smtClean="0"/>
          </a:p>
        </p:txBody>
      </p:sp>
      <p:pic>
        <p:nvPicPr>
          <p:cNvPr id="4" name="Picture 2" descr="multiplier-black-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554538"/>
            <a:ext cx="6723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78088" y="5645150"/>
            <a:ext cx="438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Figure </a:t>
            </a:r>
            <a:r>
              <a:rPr lang="en-US" dirty="0" smtClean="0"/>
              <a:t>8.4: </a:t>
            </a:r>
            <a:r>
              <a:rPr lang="en-US" dirty="0"/>
              <a:t>Black Box for Multiplier Method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453671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(c) 2012 Ophir Frieder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8.2: </a:t>
            </a:r>
            <a:r>
              <a:rPr lang="en-US" dirty="0" smtClean="0"/>
              <a:t>Parameter Passing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Example of </a:t>
            </a:r>
            <a:r>
              <a:rPr lang="en-US" b="1" smtClean="0"/>
              <a:t>Split </a:t>
            </a:r>
            <a:r>
              <a:rPr lang="en-US" smtClean="0"/>
              <a:t>(an actual Ruby built-in method):  </a:t>
            </a:r>
          </a:p>
          <a:p>
            <a:pPr lvl="1"/>
            <a:r>
              <a:rPr lang="en-US" smtClean="0"/>
              <a:t>This method splits strings into </a:t>
            </a:r>
            <a:r>
              <a:rPr lang="en-US" b="1" smtClean="0"/>
              <a:t>array elements </a:t>
            </a:r>
            <a:r>
              <a:rPr lang="en-US" smtClean="0"/>
              <a:t>based on the parameter passed </a:t>
            </a:r>
            <a:endParaRPr lang="en-US" smtClean="0">
              <a:latin typeface="Calibri body" charset="0"/>
            </a:endParaRPr>
          </a:p>
          <a:p>
            <a:endParaRPr lang="en-US" smtClean="0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942975" y="3105150"/>
            <a:ext cx="83185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2300" b="1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1 </a:t>
            </a:r>
            <a:r>
              <a:rPr lang="en-US" sz="23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my_string = </a:t>
            </a:r>
            <a:r>
              <a:rPr lang="en-US" sz="23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"Good;day;sir!"</a:t>
            </a:r>
            <a:endParaRPr lang="en-US" sz="23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2 </a:t>
            </a:r>
            <a:r>
              <a:rPr lang="en-US" sz="23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arr = my_string.</a:t>
            </a:r>
            <a:r>
              <a:rPr lang="en-US" sz="2300">
                <a:solidFill>
                  <a:srgbClr val="0B0086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US" sz="23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3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";"</a:t>
            </a:r>
            <a:r>
              <a:rPr lang="en-US" sz="23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3 </a:t>
            </a:r>
            <a:r>
              <a:rPr lang="en-US" sz="23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puts arr</a:t>
            </a: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4 </a:t>
            </a:r>
            <a:endParaRPr lang="en-US" sz="23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5 </a:t>
            </a:r>
            <a:r>
              <a:rPr lang="en-US" sz="23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The following array is created:</a:t>
            </a:r>
            <a:endParaRPr lang="en-US" sz="23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6 </a:t>
            </a:r>
            <a:r>
              <a:rPr lang="en-US" sz="23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arr[0]: "Good"</a:t>
            </a:r>
            <a:endParaRPr lang="en-US" sz="23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7 </a:t>
            </a:r>
            <a:r>
              <a:rPr lang="en-US" sz="23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arr[1]: "day"</a:t>
            </a:r>
            <a:endParaRPr lang="en-US" sz="23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23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arr[2]: "sir!”</a:t>
            </a:r>
            <a:endParaRPr lang="en-US" sz="2300"/>
          </a:p>
          <a:p>
            <a:pPr algn="ctr"/>
            <a:endParaRPr lang="en-US" sz="2000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8.2: </a:t>
            </a:r>
            <a:r>
              <a:rPr lang="en-US" dirty="0" smtClean="0"/>
              <a:t>Split Example #1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585788" y="1770063"/>
            <a:ext cx="8318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my_string = 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"Good;day;sir!"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2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arr = my_string.</a:t>
            </a:r>
            <a:r>
              <a:rPr lang="en-US" sz="2400">
                <a:solidFill>
                  <a:srgbClr val="0B0086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";"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3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puts arr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4 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5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The following array is created: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6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arr[0]: "Good"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7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arr[1]: "day"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arr[2]: "sir!”</a:t>
            </a:r>
            <a:endParaRPr lang="en-US" sz="2400"/>
          </a:p>
        </p:txBody>
      </p:sp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6016625" y="2038350"/>
            <a:ext cx="2517775" cy="1849438"/>
          </a:xfrm>
          <a:prstGeom prst="cloudCallout">
            <a:avLst>
              <a:gd name="adj1" fmla="val -73986"/>
              <a:gd name="adj2" fmla="val -340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Calls method to use “;” as the parameter for splitting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8.2: </a:t>
            </a:r>
            <a:r>
              <a:rPr lang="en-US" dirty="0" smtClean="0"/>
              <a:t>Split Example #1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85788" y="1676400"/>
            <a:ext cx="8318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my_string = 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"Good;day;sir!"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2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arr = my_string.</a:t>
            </a:r>
            <a:r>
              <a:rPr lang="en-US" sz="2400">
                <a:solidFill>
                  <a:srgbClr val="0B0086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";"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3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puts arr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4 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5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The following array is created: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6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arr[0]: "Good"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7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arr[1]: "day"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arr[2]: "sir!”</a:t>
            </a:r>
            <a:endParaRPr lang="en-US" sz="2400"/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5984875" y="2205038"/>
            <a:ext cx="2178050" cy="1109662"/>
          </a:xfrm>
          <a:prstGeom prst="cloudCallout">
            <a:avLst>
              <a:gd name="adj1" fmla="val -69560"/>
              <a:gd name="adj2" fmla="val -4210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w Cen MT" pitchFamily="34" charset="0"/>
              </a:rPr>
              <a:t>Outputs the array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1038" y="4119563"/>
            <a:ext cx="1766887" cy="240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 sz="3000"/>
              <a:t>Output:</a:t>
            </a:r>
          </a:p>
          <a:p>
            <a:r>
              <a:rPr lang="en-US" sz="3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Good</a:t>
            </a:r>
          </a:p>
          <a:p>
            <a:r>
              <a:rPr lang="en-US" sz="3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Day</a:t>
            </a:r>
          </a:p>
          <a:p>
            <a:r>
              <a:rPr lang="en-US" sz="3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Sir!</a:t>
            </a:r>
          </a:p>
          <a:p>
            <a:endParaRPr lang="en-US" sz="3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8.3: </a:t>
            </a:r>
            <a:r>
              <a:rPr lang="en-US" dirty="0" smtClean="0"/>
              <a:t>Split Example #2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Change the parameter to “a”: </a:t>
            </a:r>
          </a:p>
          <a:p>
            <a:endParaRPr lang="en-US" smtClean="0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544513" y="2152650"/>
            <a:ext cx="78343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my_string = 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"Good;day;sir!"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2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arr = my_string.</a:t>
            </a:r>
            <a:r>
              <a:rPr lang="en-US" sz="2400">
                <a:solidFill>
                  <a:srgbClr val="0B0086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"a"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3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puts arr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4 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5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The following array is created: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6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arr[0]: "Good;d"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7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arr[1]: "y;sir!”</a:t>
            </a:r>
            <a:endParaRPr lang="en-US" sz="2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77050" y="4383088"/>
            <a:ext cx="1933575" cy="214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Output: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Good;d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y;sir!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8.4: </a:t>
            </a:r>
            <a:r>
              <a:rPr lang="en-US" dirty="0" smtClean="0"/>
              <a:t>Split Example #3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 parameter not found in the string will result in an array containing a string that isn’t split </a:t>
            </a:r>
          </a:p>
          <a:p>
            <a:endParaRPr lang="en-US" smtClean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585788" y="2614613"/>
            <a:ext cx="8247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my_string = 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"Good;day;sir!"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2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arr = my_string.</a:t>
            </a:r>
            <a:r>
              <a:rPr lang="en-US" sz="2400">
                <a:solidFill>
                  <a:srgbClr val="0B0086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"z"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3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puts arr</a:t>
            </a: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4 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5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The following array is created:</a:t>
            </a:r>
            <a:endParaRPr lang="en-US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555555"/>
                </a:solidFill>
                <a:latin typeface="Courier New" pitchFamily="49" charset="0"/>
                <a:cs typeface="Courier New" pitchFamily="49" charset="0"/>
              </a:rPr>
              <a:t>    6 </a:t>
            </a:r>
            <a:r>
              <a:rPr lang="en-US" sz="2400" i="1">
                <a:solidFill>
                  <a:srgbClr val="848183"/>
                </a:solidFill>
                <a:latin typeface="Courier New" pitchFamily="49" charset="0"/>
                <a:cs typeface="Courier New" pitchFamily="49" charset="0"/>
              </a:rPr>
              <a:t># arr[0]: "Good;day;sir!”</a:t>
            </a:r>
            <a:endParaRPr lang="en-US" sz="240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5195888" y="5118100"/>
            <a:ext cx="3570287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+mn-ea"/>
              </a:rPr>
              <a:t>Output: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Good;day;sir</a:t>
            </a:r>
            <a:r>
              <a:rPr lang="en-US" sz="30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28" y="6323044"/>
            <a:ext cx="2727877" cy="36512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(c) 2012 Ophir Frieder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Ruby: Philosophy &amp; Implementation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7775" y="1600200"/>
            <a:ext cx="6324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/>
              <a:t>Eliminate </a:t>
            </a:r>
            <a:r>
              <a:rPr lang="en-US" sz="2800" b="1"/>
              <a:t>ANY</a:t>
            </a:r>
            <a:r>
              <a:rPr lang="en-US" sz="2800"/>
              <a:t> unnecessary statements, declarations and complexity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/>
              <a:t>Startup has to be very </a:t>
            </a:r>
            <a:r>
              <a:rPr lang="en-US" sz="2800" b="1"/>
              <a:t>simple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/>
              <a:t>Complexity increase has to be </a:t>
            </a:r>
            <a:r>
              <a:rPr lang="en-US" sz="2800" b="1"/>
              <a:t>unlimited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/>
              <a:t>Development is supported by </a:t>
            </a:r>
            <a:r>
              <a:rPr lang="en-US" sz="2800" b="1"/>
              <a:t>interactive capability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/>
              <a:t>Portability is assured via an </a:t>
            </a:r>
            <a:r>
              <a:rPr lang="en-US" sz="2800" b="1"/>
              <a:t>interpretive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r>
              <a:rPr lang="en-US" b="1" smtClean="0"/>
              <a:t>Classes</a:t>
            </a:r>
            <a:r>
              <a:rPr lang="en-US" smtClean="0"/>
              <a:t> define the characteristics and behaviors of objects belonging to the class</a:t>
            </a:r>
          </a:p>
          <a:p>
            <a:r>
              <a:rPr lang="en-US" b="1" smtClean="0"/>
              <a:t>Objects</a:t>
            </a:r>
            <a:r>
              <a:rPr lang="en-US" smtClean="0"/>
              <a:t> are instantiations of a class: they have a name and possess all the properties of the class, namely the variables and the methods</a:t>
            </a:r>
          </a:p>
          <a:p>
            <a:r>
              <a:rPr lang="en-US" smtClean="0"/>
              <a:t>The </a:t>
            </a:r>
            <a:r>
              <a:rPr lang="en-US" b="1" smtClean="0"/>
              <a:t>application user interface</a:t>
            </a:r>
            <a:r>
              <a:rPr lang="en-US" smtClean="0"/>
              <a:t>, or </a:t>
            </a:r>
            <a:r>
              <a:rPr lang="en-US" b="1" smtClean="0"/>
              <a:t>API</a:t>
            </a:r>
            <a:r>
              <a:rPr lang="en-US" smtClean="0"/>
              <a:t>, is an interface used to communicate with some underlying functionality</a:t>
            </a:r>
          </a:p>
          <a:p>
            <a:r>
              <a:rPr lang="en-US" b="1" smtClean="0"/>
              <a:t>Parameter passing </a:t>
            </a:r>
            <a:r>
              <a:rPr lang="en-US" smtClean="0"/>
              <a:t>is used to transfer information to an object</a:t>
            </a:r>
            <a:endParaRPr lang="en-US" b="1" smtClean="0"/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453671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(c) 2012 Ophir Frieder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Programs can be millions of lines of code</a:t>
            </a:r>
          </a:p>
          <a:p>
            <a:pPr lvl="1"/>
            <a:r>
              <a:rPr lang="en-US" smtClean="0"/>
              <a:t>Eventually, they become very difficult to debug and maintain</a:t>
            </a:r>
          </a:p>
          <a:p>
            <a:r>
              <a:rPr lang="en-US" b="1" smtClean="0"/>
              <a:t>Classes</a:t>
            </a:r>
            <a:r>
              <a:rPr lang="en-US" smtClean="0"/>
              <a:t> are created to organize programs and data based on functionality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Classes define the </a:t>
            </a:r>
            <a:r>
              <a:rPr lang="en-US" b="1" smtClean="0"/>
              <a:t>characteristics</a:t>
            </a:r>
            <a:r>
              <a:rPr lang="en-US" smtClean="0"/>
              <a:t> and </a:t>
            </a:r>
            <a:r>
              <a:rPr lang="en-US" b="1" smtClean="0"/>
              <a:t>behaviors</a:t>
            </a:r>
            <a:r>
              <a:rPr lang="en-US" smtClean="0"/>
              <a:t> of </a:t>
            </a:r>
            <a:r>
              <a:rPr lang="en-US" i="1" smtClean="0"/>
              <a:t>objects</a:t>
            </a:r>
            <a:r>
              <a:rPr lang="en-US" smtClean="0"/>
              <a:t> belonging to them</a:t>
            </a:r>
          </a:p>
          <a:p>
            <a:r>
              <a:rPr lang="en-US" smtClean="0"/>
              <a:t>Classes provide an </a:t>
            </a:r>
            <a:r>
              <a:rPr lang="en-US" b="1" smtClean="0"/>
              <a:t>abstraction</a:t>
            </a:r>
            <a:r>
              <a:rPr lang="en-US" smtClean="0"/>
              <a:t> of possible objects</a:t>
            </a:r>
          </a:p>
          <a:p>
            <a:r>
              <a:rPr lang="en-US" b="1" smtClean="0"/>
              <a:t>Objects</a:t>
            </a:r>
            <a:r>
              <a:rPr lang="en-US" smtClean="0"/>
              <a:t> are the instantiation of classes</a:t>
            </a:r>
          </a:p>
          <a:p>
            <a:pPr lvl="1"/>
            <a:r>
              <a:rPr lang="en-US" smtClean="0"/>
              <a:t>They have a name and possess all the properties of the class</a:t>
            </a:r>
          </a:p>
          <a:p>
            <a:pPr lvl="2"/>
            <a:r>
              <a:rPr lang="en-US" smtClean="0"/>
              <a:t>Example: Simple variables and their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Classes &amp;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r>
              <a:rPr lang="en-US" b="1" smtClean="0"/>
              <a:t>Classes</a:t>
            </a:r>
            <a:r>
              <a:rPr lang="en-US" smtClean="0"/>
              <a:t> are designed to separate key activities in a program</a:t>
            </a:r>
          </a:p>
          <a:p>
            <a:r>
              <a:rPr lang="en-US" b="1" smtClean="0"/>
              <a:t>Objects</a:t>
            </a:r>
            <a:r>
              <a:rPr lang="en-US" smtClean="0"/>
              <a:t> instantiated from classes provide the implementation of the program</a:t>
            </a:r>
          </a:p>
          <a:p>
            <a:pPr lvl="1"/>
            <a:r>
              <a:rPr lang="en-US" smtClean="0"/>
              <a:t>Activities are isolated</a:t>
            </a:r>
          </a:p>
          <a:p>
            <a:pPr lvl="1"/>
            <a:r>
              <a:rPr lang="en-US" smtClean="0"/>
              <a:t>Communicate information without knowing how it is produced</a:t>
            </a:r>
          </a:p>
          <a:p>
            <a:r>
              <a:rPr lang="en-US" smtClean="0"/>
              <a:t>Classes enable programs to be </a:t>
            </a:r>
            <a:r>
              <a:rPr lang="en-US" b="1" smtClean="0"/>
              <a:t>compartmentalized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Programmers can work at the same time on different classes without running into each other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Classes have their own private chunks of data and actions</a:t>
            </a:r>
          </a:p>
          <a:p>
            <a:pPr lvl="1"/>
            <a:r>
              <a:rPr lang="en-US" smtClean="0"/>
              <a:t>Actions that an object instantiated from a class may perform are referred to as </a:t>
            </a:r>
            <a:r>
              <a:rPr lang="en-US" b="1" smtClean="0"/>
              <a:t>Methods</a:t>
            </a:r>
            <a:r>
              <a:rPr lang="en-US" smtClean="0"/>
              <a:t> that belong to that Class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Built-in Classes &amp; their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b="1" smtClean="0"/>
              <a:t>Everything</a:t>
            </a:r>
            <a:r>
              <a:rPr lang="en-US" smtClean="0"/>
              <a:t> in Ruby is an Object, even a simple variable</a:t>
            </a:r>
          </a:p>
          <a:p>
            <a:r>
              <a:rPr lang="en-US" smtClean="0"/>
              <a:t>As such, it has to be </a:t>
            </a:r>
            <a:r>
              <a:rPr lang="en-US" b="1" smtClean="0"/>
              <a:t>instantiated</a:t>
            </a:r>
            <a:r>
              <a:rPr lang="en-US" smtClean="0"/>
              <a:t> from a Class</a:t>
            </a:r>
          </a:p>
          <a:p>
            <a:r>
              <a:rPr lang="en-US" smtClean="0"/>
              <a:t>In Ruby, instantiation is many times done </a:t>
            </a:r>
            <a:r>
              <a:rPr lang="en-US" b="1" smtClean="0"/>
              <a:t>automatically</a:t>
            </a:r>
            <a:r>
              <a:rPr lang="en-US" smtClean="0"/>
              <a:t>, using </a:t>
            </a:r>
            <a:r>
              <a:rPr lang="ja-JP" altLang="en-US" smtClean="0"/>
              <a:t>“</a:t>
            </a:r>
            <a:r>
              <a:rPr lang="en-US" altLang="ja-JP" smtClean="0"/>
              <a:t>hidden</a:t>
            </a:r>
            <a:r>
              <a:rPr lang="ja-JP" altLang="en-US" smtClean="0"/>
              <a:t>”</a:t>
            </a:r>
            <a:r>
              <a:rPr lang="en-US" altLang="ja-JP" smtClean="0"/>
              <a:t> Class definitions</a:t>
            </a:r>
          </a:p>
          <a:p>
            <a:r>
              <a:rPr lang="en-US" smtClean="0"/>
              <a:t>This is one of the ways to eliminate declarations and various auxiliary and obscure statements 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Built-in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Class</a:t>
            </a:r>
            <a:r>
              <a:rPr lang="en-US" smtClean="0"/>
              <a:t> defines the characteristics and behaviors of an object </a:t>
            </a:r>
          </a:p>
          <a:p>
            <a:pPr lvl="1"/>
            <a:r>
              <a:rPr lang="en-US" smtClean="0"/>
              <a:t>Contains the variables and the code necessary to implement the operations (Methods) of the object </a:t>
            </a:r>
          </a:p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r>
              <a:rPr lang="en-US" smtClean="0"/>
              <a:t>Examples of Built-in Classes: </a:t>
            </a:r>
          </a:p>
          <a:p>
            <a:pPr lvl="1"/>
            <a:r>
              <a:rPr lang="en-US" smtClean="0"/>
              <a:t>Array</a:t>
            </a:r>
          </a:p>
          <a:p>
            <a:pPr lvl="1"/>
            <a:r>
              <a:rPr lang="en-US" smtClean="0"/>
              <a:t>Fixnum </a:t>
            </a:r>
          </a:p>
          <a:p>
            <a:pPr lvl="1"/>
            <a:r>
              <a:rPr lang="en-US" smtClean="0"/>
              <a:t>Float</a:t>
            </a:r>
          </a:p>
          <a:p>
            <a:pPr lvl="1"/>
            <a:r>
              <a:rPr lang="en-US" smtClean="0"/>
              <a:t>String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(c) 2012 Ophir Frieder et 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TS010352479.potx</Template>
  <TotalTime>134</TotalTime>
  <Words>1292</Words>
  <Application>Microsoft Office PowerPoint</Application>
  <PresentationFormat>On-screen Show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Student presentation</vt:lpstr>
      <vt:lpstr>CHAPTER 8:  USING OBJECTS </vt:lpstr>
      <vt:lpstr>Ruby: Philosophy &amp; Implementation </vt:lpstr>
      <vt:lpstr>Ruby: Philosophy &amp; Implementation</vt:lpstr>
      <vt:lpstr>Classes</vt:lpstr>
      <vt:lpstr>Objects </vt:lpstr>
      <vt:lpstr>Classes &amp; Objects </vt:lpstr>
      <vt:lpstr>Methods </vt:lpstr>
      <vt:lpstr>Built-in Classes &amp; their Objects</vt:lpstr>
      <vt:lpstr>Built-in Classes</vt:lpstr>
      <vt:lpstr>Built-in Objects – Classes </vt:lpstr>
      <vt:lpstr>Built-in Classes &amp; their Objects</vt:lpstr>
      <vt:lpstr>Built-in Classes &amp; their Objects </vt:lpstr>
      <vt:lpstr>Built-in Classes &amp; their Methods </vt:lpstr>
      <vt:lpstr>Figure 8.1: String API Documentation </vt:lpstr>
      <vt:lpstr>Figure 8.1: String API Documentation </vt:lpstr>
      <vt:lpstr>PowerPoint Presentation</vt:lpstr>
      <vt:lpstr>PowerPoint Presentation</vt:lpstr>
      <vt:lpstr>Built-in Methods </vt:lpstr>
      <vt:lpstr>Built-in Methods </vt:lpstr>
      <vt:lpstr>Built-in Methods </vt:lpstr>
      <vt:lpstr>Built-in Methods </vt:lpstr>
      <vt:lpstr>Parameter Passing </vt:lpstr>
      <vt:lpstr>Example 8.1: Parameter Passing</vt:lpstr>
      <vt:lpstr>Parameter Passing </vt:lpstr>
      <vt:lpstr>Example 8.2: Parameter Passing </vt:lpstr>
      <vt:lpstr>Example 8.2: Split Example #1</vt:lpstr>
      <vt:lpstr>Example 8.2: Split Example #1</vt:lpstr>
      <vt:lpstr>Example 8.3: Split Example #2 </vt:lpstr>
      <vt:lpstr>Example 8.4: Split Example #3 </vt:lpstr>
      <vt:lpstr>Summary </vt:lpstr>
    </vt:vector>
  </TitlesOfParts>
  <Company>Georgetown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Using Objects</dc:title>
  <dc:creator>Sarah Chang</dc:creator>
  <cp:lastModifiedBy>University Information Services</cp:lastModifiedBy>
  <cp:revision>10</cp:revision>
  <dcterms:created xsi:type="dcterms:W3CDTF">2012-08-06T19:21:51Z</dcterms:created>
  <dcterms:modified xsi:type="dcterms:W3CDTF">2013-04-17T14:05:46Z</dcterms:modified>
</cp:coreProperties>
</file>